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Times" panose="02020603050405020304"/>
      <p:regular r:id="rId15"/>
      <p:bold r:id="rId16"/>
      <p:italic r:id="rId17"/>
      <p:boldItalic r:id="rId18"/>
    </p:embeddedFont>
    <p:embeddedFont>
      <p:font typeface="Roboto" panose="0200000000000000000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7" Type="http://schemas.openxmlformats.org/officeDocument/2006/relationships/hyperlink" Target="https://www.cifor-icraf.org/knowledge/video/v=WmoSPOEFvMY/" TargetMode="External"/><Relationship Id="rId6" Type="http://schemas.openxmlformats.org/officeDocument/2006/relationships/hyperlink" Target="https://pza.sanbi.org/prunus-africana" TargetMode="External"/><Relationship Id="rId5" Type="http://schemas.openxmlformats.org/officeDocument/2006/relationships/hyperlink" Target="https://en.wikipedia.org/wiki/Special:BookSources/1-84220-048-8" TargetMode="External"/><Relationship Id="rId4" Type="http://schemas.openxmlformats.org/officeDocument/2006/relationships/hyperlink" Target="https://en.wikipedia.org/wiki/ISBN_(identifier)" TargetMode="External"/><Relationship Id="rId3" Type="http://schemas.openxmlformats.org/officeDocument/2006/relationships/hyperlink" Target="https://doi.org/10.1016/j.apjtb.2017.06.002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hyperlink" Target="https://doi.org/10.1016/j.apjtb.2017.06.002" TargetMode="External"/><Relationship Id="rId3" Type="http://schemas.openxmlformats.org/officeDocument/2006/relationships/hyperlink" Target="https://www.sciencedirect.com/science/article/pii/S2221169117305178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4" Type="http://schemas.openxmlformats.org/officeDocument/2006/relationships/hyperlink" Target="https://medcraveonline.com/APAR/antifungal-activity-and-phytochemical-analysis-of-ficus-sycomorus-leaf-extract-on-malassezia-glubosa.html#:~:text=The%20bark%20of%20Ficus%20sycomorus,management%20of%20high%20blood%20pressure." TargetMode="External"/><Relationship Id="rId3" Type="http://schemas.openxmlformats.org/officeDocument/2006/relationships/hyperlink" Target="https://doi.org/10.1016/j.jksus.2018.07.002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66aebb19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66aebb19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66aebb19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66aebb19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>
                <a:solidFill>
                  <a:schemeClr val="dk1"/>
                </a:solidFill>
              </a:rPr>
              <a:t>1</a:t>
            </a:r>
            <a:r>
              <a:rPr lang="en-GB" sz="900">
                <a:solidFill>
                  <a:schemeClr val="dk1"/>
                </a:solidFill>
              </a:rPr>
              <a:t>Prashant Y. Mali, Shital S. Panchal, </a:t>
            </a:r>
            <a:r>
              <a:rPr lang="en-GB" sz="900" i="1">
                <a:solidFill>
                  <a:schemeClr val="dk1"/>
                </a:solidFill>
              </a:rPr>
              <a:t>Euphorbia tirucalli</a:t>
            </a:r>
            <a:r>
              <a:rPr lang="en-GB" sz="900">
                <a:solidFill>
                  <a:schemeClr val="dk1"/>
                </a:solidFill>
              </a:rPr>
              <a:t> </a:t>
            </a:r>
            <a:r>
              <a:rPr lang="en-GB" sz="900" i="1">
                <a:solidFill>
                  <a:schemeClr val="dk1"/>
                </a:solidFill>
              </a:rPr>
              <a:t>L.: Review on morphology, medicinal uses, phytochemistry and pharmacological activities, </a:t>
            </a:r>
            <a:r>
              <a:rPr lang="en-GB" sz="900">
                <a:solidFill>
                  <a:schemeClr val="dk1"/>
                </a:solidFill>
              </a:rPr>
              <a:t>Asian Pacific Journal of Tropical Biomedicine, Volume 7, Issue 2017, Pages 603-613, ISSN 2221-1691, </a:t>
            </a:r>
            <a:r>
              <a:rPr lang="en-GB" sz="900" u="sng">
                <a:solidFill>
                  <a:srgbClr val="0097A7"/>
                </a:solidFill>
                <a:hlinkClick r:id="rId3"/>
              </a:rPr>
              <a:t>https://doi.org/10.1016/j.apjtb.2017.06.002</a:t>
            </a:r>
            <a:r>
              <a:rPr lang="en-GB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>
                <a:solidFill>
                  <a:schemeClr val="dk1"/>
                </a:solidFill>
              </a:rPr>
              <a:t>2 </a:t>
            </a:r>
            <a:r>
              <a:rPr lang="en-GB" sz="900">
                <a:solidFill>
                  <a:schemeClr val="dk1"/>
                </a:solidFill>
              </a:rPr>
              <a:t>Per Wikipedia citation: Hall, J.B.; Sinclair, Fergus L; O'Brien, Eileen M. (2000). </a:t>
            </a:r>
            <a:r>
              <a:rPr lang="en-GB" sz="900" i="1">
                <a:solidFill>
                  <a:schemeClr val="dk1"/>
                </a:solidFill>
              </a:rPr>
              <a:t>Prunus Africana – A Monograph</a:t>
            </a:r>
            <a:r>
              <a:rPr lang="en-GB" sz="900">
                <a:solidFill>
                  <a:schemeClr val="dk1"/>
                </a:solidFill>
              </a:rPr>
              <a:t>. Bangor: University of Wales. </a:t>
            </a:r>
            <a:r>
              <a:rPr lang="en-GB" sz="900">
                <a:solidFill>
                  <a:schemeClr val="dk1"/>
                </a:solidFill>
                <a:uFill>
                  <a:noFill/>
                </a:uFill>
                <a:hlinkClick r:id="rId4"/>
              </a:rPr>
              <a:t>ISBN</a:t>
            </a:r>
            <a:r>
              <a:rPr lang="en-GB" sz="900">
                <a:solidFill>
                  <a:schemeClr val="dk1"/>
                </a:solidFill>
              </a:rPr>
              <a:t> </a:t>
            </a:r>
            <a:r>
              <a:rPr lang="en-GB" sz="900">
                <a:solidFill>
                  <a:schemeClr val="dk1"/>
                </a:solidFill>
                <a:uFill>
                  <a:noFill/>
                </a:uFill>
                <a:hlinkClick r:id="rId5"/>
              </a:rPr>
              <a:t>1-84220-048-8</a:t>
            </a:r>
            <a:r>
              <a:rPr lang="en-GB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>
                <a:solidFill>
                  <a:schemeClr val="dk1"/>
                </a:solidFill>
              </a:rPr>
              <a:t>3</a:t>
            </a:r>
            <a:r>
              <a:rPr lang="en-GB" sz="900">
                <a:solidFill>
                  <a:schemeClr val="dk1"/>
                </a:solidFill>
              </a:rPr>
              <a:t> </a:t>
            </a:r>
            <a:r>
              <a:rPr lang="en-GB" sz="900" u="sng">
                <a:solidFill>
                  <a:srgbClr val="0097A7"/>
                </a:solidFill>
                <a:hlinkClick r:id="rId6"/>
              </a:rPr>
              <a:t>https://pza.sanbi.org/prunus-africana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>
                <a:solidFill>
                  <a:schemeClr val="dk1"/>
                </a:solidFill>
              </a:rPr>
              <a:t>4</a:t>
            </a:r>
            <a:r>
              <a:rPr lang="en-GB" sz="900">
                <a:solidFill>
                  <a:schemeClr val="dk1"/>
                </a:solidFill>
              </a:rPr>
              <a:t> </a:t>
            </a:r>
            <a:r>
              <a:rPr lang="en-GB" sz="900" u="sng">
                <a:solidFill>
                  <a:srgbClr val="0097A7"/>
                </a:solidFill>
                <a:hlinkClick r:id="rId7"/>
              </a:rPr>
              <a:t>https://www.cifor-icraf.org/knowledge/video/v=WmoSPOEFvMY/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66aebb19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66aebb19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Traditional use as adhesive shared with group members by Bancy Wanyaga Gichovi. 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Also supported by </a:t>
            </a:r>
            <a:r>
              <a:rPr lang="en-GB" sz="900" u="sng">
                <a:solidFill>
                  <a:schemeClr val="hlink"/>
                </a:solidFill>
                <a:hlinkClick r:id="rId3"/>
              </a:rPr>
              <a:t>https://www.sciencedirect.com/science/article/pii/S2221169117305178</a:t>
            </a:r>
            <a:r>
              <a:rPr lang="en-GB" sz="900">
                <a:solidFill>
                  <a:schemeClr val="dk1"/>
                </a:solidFill>
              </a:rPr>
              <a:t> </a:t>
            </a:r>
            <a:br>
              <a:rPr lang="en-GB" sz="900">
                <a:solidFill>
                  <a:schemeClr val="dk1"/>
                </a:solidFill>
              </a:rPr>
            </a:b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Pictures from the Bomas of Kenya, by Rebecca Daugherty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900" baseline="30000">
                <a:solidFill>
                  <a:schemeClr val="dk1"/>
                </a:solidFill>
              </a:rPr>
              <a:t>1</a:t>
            </a:r>
            <a:r>
              <a:rPr lang="en-GB" sz="900">
                <a:solidFill>
                  <a:schemeClr val="dk1"/>
                </a:solidFill>
              </a:rPr>
              <a:t>Prashant Y. Mali, Shital S. Panchal, </a:t>
            </a:r>
            <a:r>
              <a:rPr lang="en-GB" sz="900" i="1">
                <a:solidFill>
                  <a:schemeClr val="dk1"/>
                </a:solidFill>
              </a:rPr>
              <a:t>Euphorbia tirucalli</a:t>
            </a:r>
            <a:r>
              <a:rPr lang="en-GB" sz="900">
                <a:solidFill>
                  <a:schemeClr val="dk1"/>
                </a:solidFill>
              </a:rPr>
              <a:t> </a:t>
            </a:r>
            <a:r>
              <a:rPr lang="en-GB" sz="900" i="1">
                <a:solidFill>
                  <a:schemeClr val="dk1"/>
                </a:solidFill>
              </a:rPr>
              <a:t>L.: Review on morphology, medicinal uses, phytochemistry and pharmacological activities, </a:t>
            </a:r>
            <a:r>
              <a:rPr lang="en-GB" sz="900">
                <a:solidFill>
                  <a:schemeClr val="dk1"/>
                </a:solidFill>
              </a:rPr>
              <a:t>Asian Pacific Journal of Tropical Biomedicine, Volume 7, Issue 2017, Pages 603-613, ISSN 2221-1691, </a:t>
            </a:r>
            <a:r>
              <a:rPr lang="en-GB" sz="900" u="sng">
                <a:solidFill>
                  <a:srgbClr val="0097A7"/>
                </a:solidFill>
                <a:hlinkClick r:id="rId4"/>
              </a:rPr>
              <a:t>https://doi.org/10.1016/j.apjtb.2017.06.002</a:t>
            </a:r>
            <a:r>
              <a:rPr lang="en-GB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900" baseline="30000">
                <a:solidFill>
                  <a:schemeClr val="dk1"/>
                </a:solidFill>
              </a:rPr>
              <a:t>2</a:t>
            </a:r>
            <a:r>
              <a:rPr lang="en-GB" sz="900">
                <a:solidFill>
                  <a:schemeClr val="dk1"/>
                </a:solidFill>
              </a:rPr>
              <a:t> Gachathi, M. (2007). </a:t>
            </a:r>
            <a:r>
              <a:rPr lang="en-GB" sz="900" i="1">
                <a:solidFill>
                  <a:schemeClr val="dk1"/>
                </a:solidFill>
              </a:rPr>
              <a:t>Kikuyu Botanical Dictionary, Revised Second Edition: A Guide to Plant Names, Uses and Cultural Values. </a:t>
            </a:r>
            <a:r>
              <a:rPr lang="en-GB" sz="900">
                <a:solidFill>
                  <a:schemeClr val="dk1"/>
                </a:solidFill>
              </a:rPr>
              <a:t>Tropical Botany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900" baseline="30000">
                <a:solidFill>
                  <a:schemeClr val="dk1"/>
                </a:solidFill>
              </a:rPr>
              <a:t>3 </a:t>
            </a:r>
            <a:r>
              <a:rPr lang="en-GB" sz="900">
                <a:solidFill>
                  <a:schemeClr val="dk1"/>
                </a:solidFill>
              </a:rPr>
              <a:t>https://greeneryunlimited.co/pages/pencil-cactus-care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66aebb1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866aebb1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 </a:t>
            </a:r>
            <a:r>
              <a:rPr lang="en-GB" sz="900">
                <a:solidFill>
                  <a:schemeClr val="dk1"/>
                </a:solidFill>
              </a:rPr>
              <a:t>Gachathi, M. (2007). </a:t>
            </a:r>
            <a:r>
              <a:rPr lang="en-GB" sz="900" i="1">
                <a:solidFill>
                  <a:schemeClr val="dk1"/>
                </a:solidFill>
              </a:rPr>
              <a:t>Kikuyu Botanical Dictionary, Revised Second Edition: A Guide to Plant Names, Uses and Cultural Values. </a:t>
            </a:r>
            <a:r>
              <a:rPr lang="en-GB" sz="900">
                <a:solidFill>
                  <a:schemeClr val="dk1"/>
                </a:solidFill>
              </a:rPr>
              <a:t>Tropical Botany</a:t>
            </a:r>
            <a:endParaRPr sz="900">
              <a:solidFill>
                <a:schemeClr val="dk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2</a:t>
            </a:r>
            <a:r>
              <a:rPr lang="en-GB" sz="9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Alzohairy MA. Therapeutics Role of Azadirachta indica (Neem) and Their Active Constituents in Diseases Prevention and Treatment. Evid Based Complement Alternat Med. 2016;2016:7382506. doi: 10.1155/2016/7382506. Epub 2016 Mar 1. PMID: 27034694; PMCID: PMC4791507.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66aebb19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66aebb19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900" baseline="30000">
                <a:solidFill>
                  <a:schemeClr val="dk1"/>
                </a:solidFill>
              </a:rPr>
              <a:t>1</a:t>
            </a:r>
            <a:r>
              <a:rPr lang="en-GB" sz="900">
                <a:solidFill>
                  <a:schemeClr val="dk1"/>
                </a:solidFill>
              </a:rPr>
              <a:t> Gachathi, M. (2007). </a:t>
            </a:r>
            <a:r>
              <a:rPr lang="en-GB" sz="900" i="1">
                <a:solidFill>
                  <a:schemeClr val="dk1"/>
                </a:solidFill>
              </a:rPr>
              <a:t>Kikuyu Botanical Dictionary, Revised Second Edition: A Guide to Plant Names, Uses and Cultural Values. </a:t>
            </a:r>
            <a:r>
              <a:rPr lang="en-GB" sz="900">
                <a:solidFill>
                  <a:schemeClr val="dk1"/>
                </a:solidFill>
              </a:rPr>
              <a:t>Tropical Botany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900" baseline="30000">
                <a:solidFill>
                  <a:schemeClr val="dk1"/>
                </a:solidFill>
              </a:rPr>
              <a:t>2</a:t>
            </a:r>
            <a:r>
              <a:rPr lang="en-GB" sz="900">
                <a:solidFill>
                  <a:schemeClr val="dk1"/>
                </a:solidFill>
              </a:rPr>
              <a:t> Mohammad Amzad Hossain. </a:t>
            </a:r>
            <a:r>
              <a:rPr lang="en-GB" sz="900" i="1">
                <a:solidFill>
                  <a:schemeClr val="dk1"/>
                </a:solidFill>
              </a:rPr>
              <a:t>A review on Ficus sycomorus: A potential indigenous medicinal plant in Oman.</a:t>
            </a:r>
            <a:r>
              <a:rPr lang="en-GB" sz="900">
                <a:solidFill>
                  <a:schemeClr val="dk1"/>
                </a:solidFill>
              </a:rPr>
              <a:t> Journal of King Saud University - Science, Volume 31, Issue 4, 2019, Pages 961-965, ISSN 1018-3647, </a:t>
            </a:r>
            <a:r>
              <a:rPr lang="en-GB" sz="900" u="sng">
                <a:solidFill>
                  <a:srgbClr val="0097A7"/>
                </a:solidFill>
                <a:hlinkClick r:id="rId3"/>
              </a:rPr>
              <a:t>https://doi.org/10.1016/j.jksus.2018.07.002</a:t>
            </a:r>
            <a:r>
              <a:rPr lang="en-GB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900" baseline="30000">
                <a:solidFill>
                  <a:schemeClr val="dk1"/>
                </a:solidFill>
              </a:rPr>
              <a:t>3 </a:t>
            </a:r>
            <a:r>
              <a:rPr lang="en-GB" sz="900">
                <a:solidFill>
                  <a:schemeClr val="dk1"/>
                </a:solidFill>
              </a:rPr>
              <a:t>Shinkafi, S. A. and Abdullah, H. (2018). </a:t>
            </a:r>
            <a:r>
              <a:rPr lang="en-GB" sz="900" i="1">
                <a:solidFill>
                  <a:schemeClr val="dk1"/>
                </a:solidFill>
              </a:rPr>
              <a:t>Antifungal activity and phyotchemical analysis of </a:t>
            </a:r>
            <a:r>
              <a:rPr lang="en-GB" sz="900">
                <a:solidFill>
                  <a:schemeClr val="dk1"/>
                </a:solidFill>
              </a:rPr>
              <a:t>Ficus Sycomorous </a:t>
            </a:r>
            <a:r>
              <a:rPr lang="en-GB" sz="900" i="1">
                <a:solidFill>
                  <a:schemeClr val="dk1"/>
                </a:solidFill>
              </a:rPr>
              <a:t>leaf extract on </a:t>
            </a:r>
            <a:r>
              <a:rPr lang="en-GB" sz="900">
                <a:solidFill>
                  <a:schemeClr val="dk1"/>
                </a:solidFill>
              </a:rPr>
              <a:t>malassezia glubosa. Advances in Plants &amp; Agricultural Research.  eISSN: 2373-6402. </a:t>
            </a:r>
            <a:r>
              <a:rPr lang="en-GB" sz="900" u="sng">
                <a:solidFill>
                  <a:srgbClr val="0097A7"/>
                </a:solidFill>
                <a:hlinkClick r:id="rId4"/>
              </a:rPr>
              <a:t>https://medcraveonline.com/APAR/antifungal-activity-and-phytochemical-analysis-of-ficus-sycomorus-leaf-extract-on-malassezia-glubosa.html#:~:text=The%20bark%20of%20Ficus%20sycomorus,management%20of%20high%20blood%20pressure.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66aebb19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66aebb19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aseline="30000">
                <a:solidFill>
                  <a:srgbClr val="202124"/>
                </a:solidFill>
              </a:rPr>
              <a:t>1</a:t>
            </a:r>
            <a:r>
              <a:rPr lang="en-GB">
                <a:solidFill>
                  <a:schemeClr val="dk1"/>
                </a:solidFill>
              </a:rPr>
              <a:t>Gachathi, M. (2007). </a:t>
            </a:r>
            <a:r>
              <a:rPr lang="en-GB" i="1">
                <a:solidFill>
                  <a:schemeClr val="dk1"/>
                </a:solidFill>
              </a:rPr>
              <a:t>Kikuyu Botanical Dictionary, Revised Second Edition: A Guide to Plant Names, Uses and Cultural Values. </a:t>
            </a:r>
            <a:r>
              <a:rPr lang="en-GB">
                <a:solidFill>
                  <a:schemeClr val="dk1"/>
                </a:solidFill>
              </a:rPr>
              <a:t>Tropical Botany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aseline="30000">
                <a:solidFill>
                  <a:srgbClr val="202124"/>
                </a:solidFill>
              </a:rPr>
              <a:t>2</a:t>
            </a:r>
            <a:r>
              <a:rPr lang="en-GB">
                <a:solidFill>
                  <a:srgbClr val="202124"/>
                </a:solidFill>
              </a:rPr>
              <a:t>(J. M. P. Ngila, personal communication, July 14, 2023)</a:t>
            </a:r>
            <a:endParaRPr lang="en-GB">
              <a:solidFill>
                <a:srgbClr val="202124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66aebb19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66aebb19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hyperlink" Target="https://www.cifor-icraf.org/knowledge/video/v=WmoSPOEFvMY/" TargetMode="External"/><Relationship Id="rId4" Type="http://schemas.openxmlformats.org/officeDocument/2006/relationships/hyperlink" Target="https://pza.sanbi.org/prunus-africana" TargetMode="External"/><Relationship Id="rId3" Type="http://schemas.openxmlformats.org/officeDocument/2006/relationships/hyperlink" Target="https://en.wikipedia.org/wiki/Special:BookSources/1-84220-048-8" TargetMode="External"/><Relationship Id="rId2" Type="http://schemas.openxmlformats.org/officeDocument/2006/relationships/hyperlink" Target="https://en.wikipedia.org/wiki/ISBN_(identifier)" TargetMode="External"/><Relationship Id="rId1" Type="http://schemas.openxmlformats.org/officeDocument/2006/relationships/hyperlink" Target="https://doi.org/10.1016/j.apjtb.2017.06.002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hyperlink" Target="https://doi.org/10.1016/j.apjtb.2017.06.00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jpeg"/><Relationship Id="rId2" Type="http://schemas.openxmlformats.org/officeDocument/2006/relationships/hyperlink" Target="https://medcraveonline.com/APAR/antifungal-activity-and-phytochemical-analysis-of-ficus-sycomorus-leaf-extract-on-malassezia-glubosa.html#:~:text=The%20bark%20of%20Ficus%20sycomorus,management%20of%20high%20blood%20pressure." TargetMode="External"/><Relationship Id="rId1" Type="http://schemas.openxmlformats.org/officeDocument/2006/relationships/hyperlink" Target="https://doi.org/10.1016/j.jksus.2018.07.002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Case Study #2 - Ethnobotany in Kenya</a:t>
            </a:r>
            <a:endParaRPr sz="5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rgbClr val="FFFFFF"/>
                </a:solidFill>
                <a:latin typeface="Times" panose="02020603050405020304"/>
                <a:ea typeface="Times" panose="02020603050405020304"/>
                <a:cs typeface="Times" panose="02020603050405020304"/>
                <a:sym typeface="Times" panose="02020603050405020304"/>
              </a:rPr>
              <a:t>Rebecca Daugherty, Alex Dragon, &amp; Kimberly Safran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AE6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0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Plants &amp; Uses</a:t>
            </a:r>
            <a:endParaRPr lang="en-GB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780125"/>
            <a:ext cx="8520600" cy="41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0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As of October 2023, this slideshow is a starting point. We plan to continue adding to and refining this work. </a:t>
            </a:r>
            <a:endParaRPr>
              <a:solidFill>
                <a:schemeClr val="dk1"/>
              </a:solidFill>
            </a:endParaRPr>
          </a:p>
          <a:p>
            <a:pPr marL="457200" lvl="0" indent="-3340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We will present 5-6 plant species of interest to begin a comparative study of traditional uses of plants and their uses in Kenya with students’ home regions. </a:t>
            </a:r>
            <a:endParaRPr>
              <a:solidFill>
                <a:schemeClr val="dk1"/>
              </a:solidFill>
            </a:endParaRPr>
          </a:p>
          <a:p>
            <a:pPr marL="457200" lvl="0" indent="-3340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The binomial names and biological descriptions we present here are based on Western scientific sources. The knowledge of traditional uses in Kenya may come from a few different sources, primarily from Kikuyu and Luhya communities. Some personal communications were used as a starting point for further research. Western scientific research is at time cited to complement and expand on our sources of traditional knowledge and serve as a starting point for student research.</a:t>
            </a:r>
            <a:endParaRPr>
              <a:solidFill>
                <a:schemeClr val="dk1"/>
              </a:solidFill>
            </a:endParaRPr>
          </a:p>
          <a:p>
            <a:pPr marL="457200" lvl="0" indent="-3340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u="sng">
                <a:solidFill>
                  <a:schemeClr val="dk1"/>
                </a:solidFill>
              </a:rPr>
              <a:t>Special thanks to: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914400" lvl="1" indent="-31051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b="1">
                <a:solidFill>
                  <a:schemeClr val="dk1"/>
                </a:solidFill>
              </a:rPr>
              <a:t>Julius Mwania Peter Ngila</a:t>
            </a:r>
            <a:r>
              <a:rPr lang="en-GB">
                <a:solidFill>
                  <a:schemeClr val="dk1"/>
                </a:solidFill>
              </a:rPr>
              <a:t>, who shared information with the authors at the Kiambethu Tea Farm</a:t>
            </a:r>
            <a:endParaRPr>
              <a:solidFill>
                <a:schemeClr val="dk1"/>
              </a:solidFill>
            </a:endParaRPr>
          </a:p>
          <a:p>
            <a:pPr marL="914400" lvl="1" indent="-31051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b="1">
                <a:solidFill>
                  <a:schemeClr val="dk1"/>
                </a:solidFill>
              </a:rPr>
              <a:t>Solomon Kita Atswenje</a:t>
            </a:r>
            <a:r>
              <a:rPr lang="en-GB">
                <a:solidFill>
                  <a:schemeClr val="dk1"/>
                </a:solidFill>
              </a:rPr>
              <a:t>, Kenya Wildlife Services, who shared information in Kakamega Forest</a:t>
            </a:r>
            <a:endParaRPr>
              <a:solidFill>
                <a:schemeClr val="dk1"/>
              </a:solidFill>
            </a:endParaRPr>
          </a:p>
          <a:p>
            <a:pPr marL="457200" lvl="0" indent="-3340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u="sng">
                <a:solidFill>
                  <a:schemeClr val="dk1"/>
                </a:solidFill>
              </a:rPr>
              <a:t>Key Print Reference: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Gachathi, M. (2007). </a:t>
            </a:r>
            <a:r>
              <a:rPr lang="en-GB" i="1">
                <a:solidFill>
                  <a:schemeClr val="dk1"/>
                </a:solidFill>
              </a:rPr>
              <a:t>Kikuyu Botanical Dictionary, Revised Second Edition: A Guide to Plant Names, Uses and Cultural Values. </a:t>
            </a:r>
            <a:r>
              <a:rPr lang="en-GB">
                <a:solidFill>
                  <a:schemeClr val="dk1"/>
                </a:solidFill>
              </a:rPr>
              <a:t>Tropical Botany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AE6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Plants and Uses - </a:t>
            </a:r>
            <a:r>
              <a:rPr lang="en-GB" i="1"/>
              <a:t>Muiri</a:t>
            </a:r>
            <a:endParaRPr i="1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6515700" cy="3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</a:rPr>
              <a:t>Name in Kikuyu Language:</a:t>
            </a:r>
            <a:r>
              <a:rPr lang="en-GB" sz="1400">
                <a:solidFill>
                  <a:schemeClr val="dk1"/>
                </a:solidFill>
              </a:rPr>
              <a:t> Mũiri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</a:rPr>
              <a:t>Scientific name:</a:t>
            </a:r>
            <a:r>
              <a:rPr lang="en-GB" sz="1400">
                <a:solidFill>
                  <a:schemeClr val="dk1"/>
                </a:solidFill>
              </a:rPr>
              <a:t> </a:t>
            </a:r>
            <a:r>
              <a:rPr lang="en-GB" sz="1400" i="1">
                <a:solidFill>
                  <a:schemeClr val="dk1"/>
                </a:solidFill>
              </a:rPr>
              <a:t>Prunus africana, </a:t>
            </a:r>
            <a:r>
              <a:rPr lang="en-GB" sz="1400">
                <a:solidFill>
                  <a:schemeClr val="dk1"/>
                </a:solidFill>
              </a:rPr>
              <a:t>synonym </a:t>
            </a:r>
            <a:r>
              <a:rPr lang="en-GB" sz="1400" i="1">
                <a:solidFill>
                  <a:srgbClr val="202122"/>
                </a:solidFill>
              </a:rPr>
              <a:t>Pygeum africanum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</a:rPr>
              <a:t>English common names: </a:t>
            </a:r>
            <a:r>
              <a:rPr lang="en-GB" sz="1400">
                <a:solidFill>
                  <a:schemeClr val="dk1"/>
                </a:solidFill>
              </a:rPr>
              <a:t>Red Stinkwood, African cherry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</a:rPr>
              <a:t>Description:</a:t>
            </a:r>
            <a:r>
              <a:rPr lang="en-GB" sz="1400">
                <a:solidFill>
                  <a:schemeClr val="dk1"/>
                </a:solidFill>
              </a:rPr>
              <a:t> Tallest hardwood in the genus </a:t>
            </a:r>
            <a:r>
              <a:rPr lang="en-GB" sz="1400" i="1">
                <a:solidFill>
                  <a:schemeClr val="dk1"/>
                </a:solidFill>
              </a:rPr>
              <a:t>Prunus</a:t>
            </a:r>
            <a:r>
              <a:rPr lang="en-GB" sz="1400" baseline="30000">
                <a:solidFill>
                  <a:schemeClr val="dk1"/>
                </a:solidFill>
              </a:rPr>
              <a:t>2 </a:t>
            </a:r>
            <a:r>
              <a:rPr lang="en-GB" sz="1400">
                <a:solidFill>
                  <a:schemeClr val="dk1"/>
                </a:solidFill>
              </a:rPr>
              <a:t>(up to 25 m) with a spreading crown. Only grows in mountainous areas of Africa. Dark brown, fissured bark breaks into characteristic scaly, oblong pattern.</a:t>
            </a:r>
            <a:r>
              <a:rPr lang="en-GB" sz="1400" baseline="30000">
                <a:solidFill>
                  <a:schemeClr val="dk1"/>
                </a:solidFill>
              </a:rPr>
              <a:t>3 </a:t>
            </a:r>
            <a:r>
              <a:rPr lang="en-GB" sz="1400">
                <a:solidFill>
                  <a:schemeClr val="dk1"/>
                </a:solidFill>
              </a:rPr>
              <a:t>Leathery leaves with red stalks, cream-colored flowers, and 2-lobed fruits which are red to purple-black when ripe.</a:t>
            </a:r>
            <a:r>
              <a:rPr lang="en-GB" sz="1400" baseline="30000">
                <a:solidFill>
                  <a:schemeClr val="dk1"/>
                </a:solidFill>
              </a:rPr>
              <a:t>4</a:t>
            </a:r>
            <a:endParaRPr sz="1400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</a:rPr>
              <a:t>Ritual Healing:</a:t>
            </a:r>
            <a:endParaRPr sz="14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Stem &amp; bark used for medicine against liver disease, indigestion, meat allergy treatment. Also used to treat cattle disease </a:t>
            </a:r>
            <a:r>
              <a:rPr lang="en-GB" sz="1400" i="1">
                <a:solidFill>
                  <a:schemeClr val="dk1"/>
                </a:solidFill>
              </a:rPr>
              <a:t>ndigana </a:t>
            </a:r>
            <a:r>
              <a:rPr lang="en-GB" sz="1400">
                <a:solidFill>
                  <a:schemeClr val="dk1"/>
                </a:solidFill>
              </a:rPr>
              <a:t>(anaplasmosis). Bark used for prostate medicine, which has led to concerns around unsustainable harvesting.</a:t>
            </a:r>
            <a:r>
              <a:rPr lang="en-GB" sz="1400" baseline="30000">
                <a:solidFill>
                  <a:schemeClr val="dk1"/>
                </a:solidFill>
              </a:rPr>
              <a:t>5</a:t>
            </a:r>
            <a:endParaRPr sz="1400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</a:rPr>
              <a:t>Ritual use:</a:t>
            </a:r>
            <a:r>
              <a:rPr lang="en-GB" sz="1400">
                <a:solidFill>
                  <a:schemeClr val="dk1"/>
                </a:solidFill>
              </a:rPr>
              <a:t> Hard wood used to make mortar, </a:t>
            </a:r>
            <a:r>
              <a:rPr lang="en-GB" sz="1400" i="1">
                <a:solidFill>
                  <a:schemeClr val="dk1"/>
                </a:solidFill>
              </a:rPr>
              <a:t>ndĩrĩ </a:t>
            </a:r>
            <a:r>
              <a:rPr lang="en-GB" sz="1400">
                <a:solidFill>
                  <a:schemeClr val="dk1"/>
                </a:solidFill>
              </a:rPr>
              <a:t>and for furniture and construction.</a:t>
            </a:r>
            <a:endParaRPr sz="1400"/>
          </a:p>
        </p:txBody>
      </p:sp>
      <p:sp>
        <p:nvSpPr>
          <p:cNvPr id="68" name="Google Shape;68;p15"/>
          <p:cNvSpPr txBox="1"/>
          <p:nvPr/>
        </p:nvSpPr>
        <p:spPr>
          <a:xfrm>
            <a:off x="311700" y="4075325"/>
            <a:ext cx="85800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>
                <a:solidFill>
                  <a:schemeClr val="dk1"/>
                </a:solidFill>
              </a:rPr>
              <a:t>1</a:t>
            </a:r>
            <a:r>
              <a:rPr lang="en-GB" sz="900">
                <a:solidFill>
                  <a:schemeClr val="dk1"/>
                </a:solidFill>
              </a:rPr>
              <a:t>Prashant Y. Mali, Shital S. Panchal, </a:t>
            </a:r>
            <a:r>
              <a:rPr lang="en-GB" sz="900" i="1">
                <a:solidFill>
                  <a:schemeClr val="dk1"/>
                </a:solidFill>
              </a:rPr>
              <a:t>Euphorbia tirucalli</a:t>
            </a:r>
            <a:r>
              <a:rPr lang="en-GB" sz="900">
                <a:solidFill>
                  <a:schemeClr val="dk1"/>
                </a:solidFill>
              </a:rPr>
              <a:t> </a:t>
            </a:r>
            <a:r>
              <a:rPr lang="en-GB" sz="900" i="1">
                <a:solidFill>
                  <a:schemeClr val="dk1"/>
                </a:solidFill>
              </a:rPr>
              <a:t>L.: Review on morphology, medicinal uses, phytochemistry and pharmacological activities, </a:t>
            </a:r>
            <a:r>
              <a:rPr lang="en-GB" sz="900">
                <a:solidFill>
                  <a:schemeClr val="dk1"/>
                </a:solidFill>
              </a:rPr>
              <a:t>Asian Pacific Journal of Tropical Biomedicine, Volume 7, Issue 2017, Pages 603-613, ISSN 2221-1691, </a:t>
            </a:r>
            <a:r>
              <a:rPr lang="en-GB" sz="900" u="sng">
                <a:solidFill>
                  <a:schemeClr val="dk1"/>
                </a:solidFill>
                <a:hlinkClick r:id="rId1"/>
              </a:rPr>
              <a:t>https://doi.org/10.1016/j.apjtb.2017.06.002</a:t>
            </a:r>
            <a:r>
              <a:rPr lang="en-GB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>
                <a:solidFill>
                  <a:schemeClr val="dk1"/>
                </a:solidFill>
              </a:rPr>
              <a:t>2 </a:t>
            </a:r>
            <a:r>
              <a:rPr lang="en-GB" sz="900">
                <a:solidFill>
                  <a:schemeClr val="dk1"/>
                </a:solidFill>
              </a:rPr>
              <a:t>Per Wikipedia citation: Hall, J.B.; Sinclair, Fergus L; O'Brien, Eileen M. (2000). </a:t>
            </a:r>
            <a:r>
              <a:rPr lang="en-GB" sz="900" i="1">
                <a:solidFill>
                  <a:schemeClr val="dk1"/>
                </a:solidFill>
              </a:rPr>
              <a:t>Prunus Africana – A Monograph</a:t>
            </a:r>
            <a:r>
              <a:rPr lang="en-GB" sz="900">
                <a:solidFill>
                  <a:schemeClr val="dk1"/>
                </a:solidFill>
              </a:rPr>
              <a:t>. Bangor: University of Wales. </a:t>
            </a:r>
            <a:r>
              <a:rPr lang="en-GB" sz="900">
                <a:solidFill>
                  <a:schemeClr val="dk1"/>
                </a:solidFill>
                <a:uFill>
                  <a:noFill/>
                </a:uFill>
                <a:hlinkClick r:id="rId2"/>
              </a:rPr>
              <a:t>ISBN</a:t>
            </a:r>
            <a:r>
              <a:rPr lang="en-GB" sz="900">
                <a:solidFill>
                  <a:schemeClr val="dk1"/>
                </a:solidFill>
              </a:rPr>
              <a:t> </a:t>
            </a:r>
            <a:r>
              <a:rPr lang="en-GB" sz="900">
                <a:solidFill>
                  <a:schemeClr val="dk1"/>
                </a:solidFill>
                <a:uFill>
                  <a:noFill/>
                </a:uFill>
                <a:hlinkClick r:id="rId3"/>
              </a:rPr>
              <a:t>1-84220-048-8</a:t>
            </a:r>
            <a:r>
              <a:rPr lang="en-GB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>
                <a:solidFill>
                  <a:schemeClr val="dk1"/>
                </a:solidFill>
              </a:rPr>
              <a:t>3</a:t>
            </a:r>
            <a:r>
              <a:rPr lang="en-GB" sz="900">
                <a:solidFill>
                  <a:schemeClr val="dk1"/>
                </a:solidFill>
              </a:rPr>
              <a:t> </a:t>
            </a:r>
            <a:r>
              <a:rPr lang="en-GB" sz="900" u="sng">
                <a:solidFill>
                  <a:schemeClr val="dk1"/>
                </a:solidFill>
                <a:hlinkClick r:id="rId4"/>
              </a:rPr>
              <a:t>https://pza.sanbi.org/prunus-africana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>
                <a:solidFill>
                  <a:schemeClr val="dk1"/>
                </a:solidFill>
              </a:rPr>
              <a:t>4</a:t>
            </a:r>
            <a:r>
              <a:rPr lang="en-GB" sz="900">
                <a:solidFill>
                  <a:schemeClr val="dk1"/>
                </a:solidFill>
              </a:rPr>
              <a:t>Gachathi, M. (2007). </a:t>
            </a:r>
            <a:r>
              <a:rPr lang="en-GB" sz="900" i="1">
                <a:solidFill>
                  <a:schemeClr val="dk1"/>
                </a:solidFill>
              </a:rPr>
              <a:t>Kikuyu Botanical Dictionary, Revised Second Edition: A Guide to Plant Names, Uses and Cultural Values. </a:t>
            </a:r>
            <a:r>
              <a:rPr lang="en-GB" sz="900">
                <a:solidFill>
                  <a:schemeClr val="dk1"/>
                </a:solidFill>
              </a:rPr>
              <a:t>Tropical Botany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>
                <a:solidFill>
                  <a:schemeClr val="dk1"/>
                </a:solidFill>
              </a:rPr>
              <a:t>5</a:t>
            </a:r>
            <a:r>
              <a:rPr lang="en-GB" sz="900">
                <a:solidFill>
                  <a:schemeClr val="dk1"/>
                </a:solidFill>
              </a:rPr>
              <a:t> </a:t>
            </a:r>
            <a:r>
              <a:rPr lang="en-GB" sz="900" u="sng">
                <a:solidFill>
                  <a:schemeClr val="dk1"/>
                </a:solidFill>
                <a:hlinkClick r:id="rId5"/>
              </a:rPr>
              <a:t>https://www.cifor-icraf.org/knowledge/video/v=WmoSPOEFvMY/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6816475" y="3362250"/>
            <a:ext cx="214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By Marco Schmidt [1] - Own work, CC BY-SA 2.5, https://commons.wikimedia.org/w/index.php?curid=1843764</a:t>
            </a:r>
            <a:endParaRPr sz="8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816474" y="384275"/>
            <a:ext cx="1937174" cy="29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AE6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Plants and Uses - Pencil Cactus</a:t>
            </a:r>
            <a:endParaRPr lang="en-GB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73025" y="914875"/>
            <a:ext cx="5201700" cy="32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Name in Kikuyu Language:</a:t>
            </a:r>
            <a:r>
              <a:rPr lang="en-GB" sz="1100">
                <a:solidFill>
                  <a:schemeClr val="dk1"/>
                </a:solidFill>
              </a:rPr>
              <a:t> Kariaria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Scientific name:</a:t>
            </a:r>
            <a:r>
              <a:rPr lang="en-GB" sz="1100">
                <a:solidFill>
                  <a:schemeClr val="dk1"/>
                </a:solidFill>
              </a:rPr>
              <a:t> </a:t>
            </a:r>
            <a:r>
              <a:rPr lang="en-GB" sz="1100" i="1">
                <a:solidFill>
                  <a:schemeClr val="dk1"/>
                </a:solidFill>
              </a:rPr>
              <a:t>Euphorbia tirucalli</a:t>
            </a:r>
            <a:endParaRPr sz="11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English common name:</a:t>
            </a:r>
            <a:r>
              <a:rPr lang="en-GB" sz="1100">
                <a:solidFill>
                  <a:schemeClr val="dk1"/>
                </a:solidFill>
              </a:rPr>
              <a:t> Pencil Cactus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Description:</a:t>
            </a: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A succulent bush or tree (not a true cactus) of semi-arid environments growing 6-10 m in height.</a:t>
            </a:r>
            <a:r>
              <a:rPr lang="en-GB" sz="1100" baseline="30000">
                <a:solidFill>
                  <a:schemeClr val="dk1"/>
                </a:solidFill>
              </a:rPr>
              <a:t>2, 3 </a:t>
            </a:r>
            <a:r>
              <a:rPr lang="en-GB" sz="1100">
                <a:solidFill>
                  <a:schemeClr val="dk1"/>
                </a:solidFill>
              </a:rPr>
              <a:t>The thin branches terminate in small new leaves.</a:t>
            </a:r>
            <a:r>
              <a:rPr lang="en-GB" sz="1100" baseline="30000">
                <a:solidFill>
                  <a:schemeClr val="dk1"/>
                </a:solidFill>
              </a:rPr>
              <a:t>1,3</a:t>
            </a:r>
            <a:r>
              <a:rPr lang="en-GB" sz="1100">
                <a:solidFill>
                  <a:schemeClr val="dk1"/>
                </a:solidFill>
              </a:rPr>
              <a:t> All parts contain milky latex.</a:t>
            </a:r>
            <a:r>
              <a:rPr lang="en-GB" sz="1100" baseline="30000">
                <a:solidFill>
                  <a:schemeClr val="dk1"/>
                </a:solidFill>
              </a:rPr>
              <a:t>1 </a:t>
            </a:r>
            <a:endParaRPr sz="1100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Ritual Use:</a:t>
            </a: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Break off leaves, rip open. Inside is white milky latex that can be used as glue. The latex is also used against toothache, hemorrhoids, epilepsy, snake bites, and cough.</a:t>
            </a:r>
            <a:r>
              <a:rPr lang="en-GB" sz="1100" baseline="30000">
                <a:solidFill>
                  <a:schemeClr val="dk1"/>
                </a:solidFill>
              </a:rPr>
              <a:t>1 </a:t>
            </a:r>
            <a:r>
              <a:rPr lang="en-GB" sz="1100">
                <a:solidFill>
                  <a:schemeClr val="dk1"/>
                </a:solidFill>
              </a:rPr>
              <a:t>Also used to quickly establish boundary hedges around homesteads.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The latex is irritating to the human eye, but can be treated with human milk.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Other names:</a:t>
            </a:r>
            <a:r>
              <a:rPr lang="en-GB" sz="1100">
                <a:solidFill>
                  <a:schemeClr val="dk1"/>
                </a:solidFill>
              </a:rPr>
              <a:t> ndarũ, nyanjoe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37500" y="4197500"/>
            <a:ext cx="60750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/>
              <a:t>1</a:t>
            </a:r>
            <a:r>
              <a:rPr lang="en-GB" sz="900"/>
              <a:t>Prashant Y. Mali, Shital S. Panchal, </a:t>
            </a:r>
            <a:r>
              <a:rPr lang="en-GB" sz="900" i="1"/>
              <a:t>Euphorbia tirucalli</a:t>
            </a:r>
            <a:r>
              <a:rPr lang="en-GB" sz="900"/>
              <a:t> </a:t>
            </a:r>
            <a:r>
              <a:rPr lang="en-GB" sz="900" i="1"/>
              <a:t>L.: Review on morphology, medicinal uses, phytochemistry and pharmacological activities, </a:t>
            </a:r>
            <a:r>
              <a:rPr lang="en-GB" sz="900"/>
              <a:t>Asian Pacific Journal of Tropical Biomedicine, Volume 7, Issue 2017, Pages 603-613, ISSN 2221-1691, </a:t>
            </a:r>
            <a:r>
              <a:rPr lang="en-GB" sz="900" u="sng">
                <a:solidFill>
                  <a:schemeClr val="hlink"/>
                </a:solidFill>
                <a:hlinkClick r:id="rId1"/>
              </a:rPr>
              <a:t>https://doi.org/10.1016/j.apjtb.2017.06.002</a:t>
            </a:r>
            <a:r>
              <a:rPr lang="en-GB" sz="900"/>
              <a:t>.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/>
              <a:t>2</a:t>
            </a:r>
            <a:r>
              <a:rPr lang="en-GB" sz="900"/>
              <a:t> </a:t>
            </a:r>
            <a:r>
              <a:rPr lang="en-GB" sz="900">
                <a:solidFill>
                  <a:schemeClr val="dk1"/>
                </a:solidFill>
              </a:rPr>
              <a:t>Gachathi, M. (2007). </a:t>
            </a:r>
            <a:r>
              <a:rPr lang="en-GB" sz="900" i="1">
                <a:solidFill>
                  <a:schemeClr val="dk1"/>
                </a:solidFill>
              </a:rPr>
              <a:t>Kikuyu Botanical Dictionary, Revised Second Edition: A Guide to Plant Names, Uses and Cultural Values. </a:t>
            </a:r>
            <a:r>
              <a:rPr lang="en-GB" sz="900">
                <a:solidFill>
                  <a:schemeClr val="dk1"/>
                </a:solidFill>
              </a:rPr>
              <a:t>Tropical Botany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>
                <a:solidFill>
                  <a:schemeClr val="dk1"/>
                </a:solidFill>
              </a:rPr>
              <a:t>3 </a:t>
            </a:r>
            <a:r>
              <a:rPr lang="en-GB" sz="900">
                <a:solidFill>
                  <a:schemeClr val="dk1"/>
                </a:solidFill>
              </a:rPr>
              <a:t>https://greeneryunlimited.co/pages/pencil-cactus-care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004800" y="445025"/>
            <a:ext cx="2015200" cy="15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897513" y="2082550"/>
            <a:ext cx="26625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Photo by Rebecca Daugherty - may reuse with attribution.</a:t>
            </a:r>
            <a:endParaRPr sz="10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557238" y="2571750"/>
            <a:ext cx="134302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6512500" y="4362450"/>
            <a:ext cx="22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Plate from book Francisco Manuel Blanco, Public Domain 1.0</a:t>
            </a:r>
            <a:endParaRPr sz="850">
              <a:solidFill>
                <a:schemeClr val="dk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AE6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Plants and Uses - Neem Tree</a:t>
            </a:r>
            <a:endParaRPr lang="en-GB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960825"/>
            <a:ext cx="392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Name in Kikuyu Language:</a:t>
            </a:r>
            <a:r>
              <a:rPr lang="en-GB" sz="1100">
                <a:solidFill>
                  <a:schemeClr val="dk1"/>
                </a:solidFill>
              </a:rPr>
              <a:t> Mũarubaini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Scientific name:</a:t>
            </a:r>
            <a:r>
              <a:rPr lang="en-GB" sz="1100">
                <a:solidFill>
                  <a:schemeClr val="dk1"/>
                </a:solidFill>
              </a:rPr>
              <a:t> </a:t>
            </a:r>
            <a:r>
              <a:rPr lang="en-GB" sz="1100" i="1">
                <a:solidFill>
                  <a:schemeClr val="dk1"/>
                </a:solidFill>
              </a:rPr>
              <a:t>Azadirachta indica</a:t>
            </a: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English common name:</a:t>
            </a:r>
            <a:r>
              <a:rPr lang="en-GB" sz="1100">
                <a:solidFill>
                  <a:schemeClr val="dk1"/>
                </a:solidFill>
              </a:rPr>
              <a:t> Neem, Margosa, Indian Lilac</a:t>
            </a:r>
            <a:br>
              <a:rPr lang="en-GB" sz="1100">
                <a:solidFill>
                  <a:schemeClr val="dk1"/>
                </a:solidFill>
              </a:rPr>
            </a:b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Description:</a:t>
            </a:r>
            <a:r>
              <a:rPr lang="en-GB" sz="1100">
                <a:solidFill>
                  <a:schemeClr val="dk1"/>
                </a:solidFill>
              </a:rPr>
              <a:t> Introduced from India, but widespread in Kenya, especially on the coasts. Grows to about 18 m and has clusters of cream-white flowers and oval-shaped, greenish-yellow fruits.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Ritual Healing:</a:t>
            </a:r>
            <a:r>
              <a:rPr lang="en-GB" sz="1100">
                <a:solidFill>
                  <a:schemeClr val="dk1"/>
                </a:solidFill>
              </a:rPr>
              <a:t> The tree is said to cure 40 diseases, which gives it the Swahili name “mwarubaini” (“arobaini” = “forty”). These include malaria.</a:t>
            </a:r>
            <a:r>
              <a:rPr lang="en-GB" sz="1100" baseline="30000">
                <a:solidFill>
                  <a:schemeClr val="dk1"/>
                </a:solidFill>
              </a:rPr>
              <a:t>1</a:t>
            </a:r>
            <a:r>
              <a:rPr lang="en-GB" sz="1100">
                <a:solidFill>
                  <a:schemeClr val="dk1"/>
                </a:solidFill>
              </a:rPr>
              <a:t> Neem has anti-inflammatory, antiarthritic, antipyretic (fever-reducing), hypoglycemic (blood-sugar lowering), anti-stomach ulcer, antifungal, antibacterial, and antitumor activities.</a:t>
            </a:r>
            <a:r>
              <a:rPr lang="en-GB" sz="1100" baseline="30000">
                <a:solidFill>
                  <a:schemeClr val="dk1"/>
                </a:solidFill>
              </a:rPr>
              <a:t>2</a:t>
            </a:r>
            <a:r>
              <a:rPr lang="en-GB" sz="1100">
                <a:solidFill>
                  <a:schemeClr val="dk1"/>
                </a:solidFill>
              </a:rPr>
              <a:t> Also cultivated for shade.</a:t>
            </a:r>
            <a:r>
              <a:rPr lang="en-GB" sz="1100" baseline="30000">
                <a:solidFill>
                  <a:schemeClr val="dk1"/>
                </a:solidFill>
              </a:rPr>
              <a:t>1 </a:t>
            </a:r>
            <a:r>
              <a:rPr lang="en-GB" sz="1100">
                <a:solidFill>
                  <a:schemeClr val="dk1"/>
                </a:solidFill>
              </a:rPr>
              <a:t>Neem oil can act as an insecticide and can also be toxic to humans. </a:t>
            </a:r>
            <a:endParaRPr lang="en-GB" sz="1100">
              <a:solidFill>
                <a:schemeClr val="dk1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179725" y="4161600"/>
            <a:ext cx="58107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aseline="30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 </a:t>
            </a:r>
            <a:r>
              <a:rPr lang="en-GB" sz="800">
                <a:solidFill>
                  <a:schemeClr val="dk1"/>
                </a:solidFill>
              </a:rPr>
              <a:t>Gachathi, M. (2007). </a:t>
            </a:r>
            <a:r>
              <a:rPr lang="en-GB" sz="800" i="1">
                <a:solidFill>
                  <a:schemeClr val="dk1"/>
                </a:solidFill>
              </a:rPr>
              <a:t>Kikuyu Botanical Dictionary, Revised Second Edition: A Guide to Plant Names, Uses and Cultural Values. </a:t>
            </a:r>
            <a:r>
              <a:rPr lang="en-GB" sz="800">
                <a:solidFill>
                  <a:schemeClr val="dk1"/>
                </a:solidFill>
              </a:rPr>
              <a:t>Tropical Botany</a:t>
            </a:r>
            <a:endParaRPr sz="800">
              <a:solidFill>
                <a:schemeClr val="dk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aseline="30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2</a:t>
            </a:r>
            <a:r>
              <a:rPr lang="en-GB" sz="8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Alzohairy MA. Therapeutics Role of Azadirachta indica (Neem) and Their Active Constituents in Diseases Prevention and Treatment. Evid Based Complement Alternat Med. 2016;2016:7382506. doi: 10.1155/2016/7382506. Epub 2016 Mar 1. PMID: 27034694; PMCID: PMC4791507.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391075" y="3670225"/>
            <a:ext cx="37440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By Uncle Bash007 - Own work, CC BY-SA 4.0, https://commons.wikimedia.org/w/index.php?curid=108966215</a:t>
            </a:r>
            <a:endParaRPr sz="80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351850" y="1170125"/>
            <a:ext cx="3701290" cy="246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AE6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405975" y="3875700"/>
            <a:ext cx="79329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>
                <a:solidFill>
                  <a:schemeClr val="dk1"/>
                </a:solidFill>
              </a:rPr>
              <a:t>1</a:t>
            </a:r>
            <a:r>
              <a:rPr lang="en-GB" sz="900">
                <a:solidFill>
                  <a:schemeClr val="dk1"/>
                </a:solidFill>
              </a:rPr>
              <a:t> Gachathi, M. (2007). </a:t>
            </a:r>
            <a:r>
              <a:rPr lang="en-GB" sz="900" i="1">
                <a:solidFill>
                  <a:schemeClr val="dk1"/>
                </a:solidFill>
              </a:rPr>
              <a:t>Kikuyu Botanical Dictionary, Revised Second Edition: A Guide to Plant Names, Uses and Cultural Values. </a:t>
            </a:r>
            <a:r>
              <a:rPr lang="en-GB" sz="900">
                <a:solidFill>
                  <a:schemeClr val="dk1"/>
                </a:solidFill>
              </a:rPr>
              <a:t>Tropical Botany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aseline="30000">
                <a:solidFill>
                  <a:schemeClr val="dk1"/>
                </a:solidFill>
              </a:rPr>
              <a:t>2</a:t>
            </a:r>
            <a:r>
              <a:rPr lang="en-GB" sz="900">
                <a:solidFill>
                  <a:schemeClr val="dk1"/>
                </a:solidFill>
              </a:rPr>
              <a:t> Mohammad Amzad Hossain. </a:t>
            </a:r>
            <a:r>
              <a:rPr lang="en-GB" sz="900" i="1">
                <a:solidFill>
                  <a:schemeClr val="dk1"/>
                </a:solidFill>
              </a:rPr>
              <a:t>A review on Ficus sycomorus: A potential indigenous medicinal plant in Oman.</a:t>
            </a:r>
            <a:r>
              <a:rPr lang="en-GB" sz="900">
                <a:solidFill>
                  <a:schemeClr val="dk1"/>
                </a:solidFill>
              </a:rPr>
              <a:t> Journal of King Saud University - Science, Volume 31, Issue 4, 2019, Pages 961-965, ISSN 1018-3647, </a:t>
            </a:r>
            <a:r>
              <a:rPr lang="en-GB" sz="900" u="sng">
                <a:solidFill>
                  <a:schemeClr val="hlink"/>
                </a:solidFill>
                <a:hlinkClick r:id="rId1"/>
              </a:rPr>
              <a:t>https://doi.org/10.1016/j.jksus.2018.07.002</a:t>
            </a:r>
            <a:r>
              <a:rPr lang="en-GB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900" baseline="30000">
                <a:solidFill>
                  <a:schemeClr val="dk1"/>
                </a:solidFill>
              </a:rPr>
              <a:t>3 </a:t>
            </a:r>
            <a:r>
              <a:rPr lang="en-GB" sz="900">
                <a:solidFill>
                  <a:schemeClr val="dk1"/>
                </a:solidFill>
              </a:rPr>
              <a:t>Shinkafi, S. A. and Abdullah, H. (2018). </a:t>
            </a:r>
            <a:r>
              <a:rPr lang="en-GB" sz="900" i="1">
                <a:solidFill>
                  <a:schemeClr val="dk1"/>
                </a:solidFill>
              </a:rPr>
              <a:t>Antifungal activity and phyotchemical analysis of </a:t>
            </a:r>
            <a:r>
              <a:rPr lang="en-GB" sz="900">
                <a:solidFill>
                  <a:schemeClr val="dk1"/>
                </a:solidFill>
              </a:rPr>
              <a:t>Ficus Sycomorous </a:t>
            </a:r>
            <a:r>
              <a:rPr lang="en-GB" sz="900" i="1">
                <a:solidFill>
                  <a:schemeClr val="dk1"/>
                </a:solidFill>
              </a:rPr>
              <a:t>leaf extract on </a:t>
            </a:r>
            <a:r>
              <a:rPr lang="en-GB" sz="900">
                <a:solidFill>
                  <a:schemeClr val="dk1"/>
                </a:solidFill>
              </a:rPr>
              <a:t>malassezia glubosa. Advances in Plants &amp; Agricultural Research.  eISSN: 2373-6402. </a:t>
            </a:r>
            <a:r>
              <a:rPr lang="en-GB" sz="900" u="sng">
                <a:solidFill>
                  <a:schemeClr val="hlink"/>
                </a:solidFill>
                <a:hlinkClick r:id="rId2"/>
              </a:rPr>
              <a:t>https://medcraveonline.com/APAR/antifungal-activity-and-phytochemical-analysis-of-ficus-sycomorus-leaf-extract-on-malassezia-glubosa.html#:~:text=The%20bark%20of%20Ficus%20sycomorus,management%20of%20high%20blood%20pressure.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173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Plants and Uses - </a:t>
            </a:r>
            <a:r>
              <a:rPr lang="en-GB" i="1"/>
              <a:t>Mũkũyũ</a:t>
            </a:r>
            <a:endParaRPr i="1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527900" y="776788"/>
            <a:ext cx="563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Name in Kikuyu Language:</a:t>
            </a:r>
            <a:r>
              <a:rPr lang="en-GB" sz="1100">
                <a:solidFill>
                  <a:schemeClr val="dk1"/>
                </a:solidFill>
              </a:rPr>
              <a:t> Mũkũyũ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Scientific name:</a:t>
            </a:r>
            <a:r>
              <a:rPr lang="en-GB" sz="1100">
                <a:solidFill>
                  <a:schemeClr val="dk1"/>
                </a:solidFill>
              </a:rPr>
              <a:t> </a:t>
            </a:r>
            <a:r>
              <a:rPr lang="en-GB" sz="1100" i="1">
                <a:solidFill>
                  <a:schemeClr val="dk1"/>
                </a:solidFill>
              </a:rPr>
              <a:t>Ficus sycomorous</a:t>
            </a: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English common name:</a:t>
            </a:r>
            <a:r>
              <a:rPr lang="en-GB" sz="1100">
                <a:solidFill>
                  <a:schemeClr val="dk1"/>
                </a:solidFill>
              </a:rPr>
              <a:t> Sycamore fig, fig-mulberry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Description:</a:t>
            </a: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GB" sz="1100">
                <a:solidFill>
                  <a:schemeClr val="dk1"/>
                </a:solidFill>
              </a:rPr>
              <a:t>A spreading deciduous tree up to 20 m tall with yellowish bark and milky latex in all parts. Leaves are round and rough on both surfaces. The figs, called nguyu, are produced in clusters fr</a:t>
            </a:r>
            <a:r>
              <a:rPr lang="en-GB" sz="1050">
                <a:solidFill>
                  <a:schemeClr val="dk1"/>
                </a:solidFill>
              </a:rPr>
              <a:t>om the trunk and branches, and turn red when ripe. They are edible and also a food source for birds and monkeys. This tree is found in areas with a high water table or near water.</a:t>
            </a:r>
            <a:r>
              <a:rPr lang="en-GB" sz="1050" baseline="30000">
                <a:solidFill>
                  <a:schemeClr val="dk1"/>
                </a:solidFill>
              </a:rPr>
              <a:t>1</a:t>
            </a:r>
            <a:endParaRPr sz="1050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u="sng">
                <a:solidFill>
                  <a:schemeClr val="dk1"/>
                </a:solidFill>
              </a:rPr>
              <a:t>Ritual Healing:</a:t>
            </a:r>
            <a:r>
              <a:rPr lang="en-GB" sz="1050">
                <a:solidFill>
                  <a:schemeClr val="dk1"/>
                </a:solidFill>
              </a:rPr>
              <a:t> The milky latex is used to treat toothache pain. Bark is used to treat liver ailments and diarrhea.</a:t>
            </a:r>
            <a:r>
              <a:rPr lang="en-GB" sz="1050" baseline="30000">
                <a:solidFill>
                  <a:schemeClr val="dk1"/>
                </a:solidFill>
              </a:rPr>
              <a:t>1</a:t>
            </a:r>
            <a:r>
              <a:rPr lang="en-GB" sz="1050">
                <a:solidFill>
                  <a:schemeClr val="dk1"/>
                </a:solidFill>
              </a:rPr>
              <a:t> 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</a:rPr>
              <a:t>Crude extracts from this tree “</a:t>
            </a:r>
            <a:r>
              <a:rPr lang="en-GB" sz="1050">
                <a:solidFill>
                  <a:srgbClr val="1F1F1F"/>
                </a:solidFill>
              </a:rPr>
              <a:t>showed significant activity against CNS [central nervous system], ANS [autonomic nervous system], cardiovascular system, [reproductive] system, different infections, [gastrointestinal tract] problem[s], various inflammation, diabetics and cancer.</a:t>
            </a:r>
            <a:r>
              <a:rPr lang="en-GB" sz="1050" baseline="30000">
                <a:solidFill>
                  <a:srgbClr val="1F1F1F"/>
                </a:solidFill>
              </a:rPr>
              <a:t>2</a:t>
            </a:r>
            <a:endParaRPr sz="1050" baseline="3000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Mũkũyũ has also been used to treat parasites and as a painkiller.</a:t>
            </a:r>
            <a:r>
              <a:rPr lang="en-GB" sz="1000" baseline="30000">
                <a:solidFill>
                  <a:schemeClr val="dk1"/>
                </a:solidFill>
              </a:rPr>
              <a:t>3</a:t>
            </a:r>
            <a:r>
              <a:rPr lang="en-GB" sz="1100">
                <a:solidFill>
                  <a:schemeClr val="dk1"/>
                </a:solidFill>
              </a:rPr>
              <a:t> </a:t>
            </a:r>
            <a:endParaRPr sz="105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050">
                <a:solidFill>
                  <a:schemeClr val="dk1"/>
                </a:solidFill>
              </a:rPr>
            </a:br>
            <a:r>
              <a:rPr lang="en-GB" sz="1050">
                <a:solidFill>
                  <a:schemeClr val="dk1"/>
                </a:solidFill>
              </a:rPr>
              <a:t>It is among the sacred trees of the Agĩkũyũ people; sacrifices to god were occasionally performed under this tree. It is also the sycamore tree mentioned in the Bible in Luke 19:4</a:t>
            </a:r>
            <a:r>
              <a:rPr lang="en-GB" sz="1050" baseline="30000">
                <a:solidFill>
                  <a:schemeClr val="dk1"/>
                </a:solidFill>
              </a:rPr>
              <a:t>1</a:t>
            </a:r>
            <a:r>
              <a:rPr lang="en-GB" sz="1050">
                <a:solidFill>
                  <a:schemeClr val="dk1"/>
                </a:solidFill>
              </a:rPr>
              <a:t>, and its medicinal uses are mentioned in the Quran in the chapter “Tin” (“Fig”).</a:t>
            </a:r>
            <a:r>
              <a:rPr lang="en-GB" sz="1050" baseline="30000">
                <a:solidFill>
                  <a:schemeClr val="dk1"/>
                </a:solidFill>
              </a:rPr>
              <a:t>2</a:t>
            </a:r>
            <a:r>
              <a:rPr lang="en-GB" sz="1050">
                <a:solidFill>
                  <a:schemeClr val="dk1"/>
                </a:solidFill>
              </a:rPr>
              <a:t> 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49400" y="664250"/>
            <a:ext cx="2680900" cy="283926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7628950" y="2703100"/>
            <a:ext cx="1203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Images from source 2, open access.</a:t>
            </a:r>
            <a:endParaRPr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AE6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137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Plants and Uses - Mũgumo</a:t>
            </a:r>
            <a:endParaRPr lang="en-GB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73375" y="710675"/>
            <a:ext cx="422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Name in Kikuyu Language: </a:t>
            </a:r>
            <a:r>
              <a:rPr lang="en-GB" sz="1100">
                <a:solidFill>
                  <a:schemeClr val="dk1"/>
                </a:solidFill>
              </a:rPr>
              <a:t>Mũgumo</a:t>
            </a: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Scientific name:</a:t>
            </a:r>
            <a:r>
              <a:rPr lang="en-GB" sz="1100">
                <a:solidFill>
                  <a:schemeClr val="dk1"/>
                </a:solidFill>
              </a:rPr>
              <a:t> </a:t>
            </a:r>
            <a:r>
              <a:rPr lang="en-GB" sz="1100" i="1">
                <a:solidFill>
                  <a:schemeClr val="dk1"/>
                </a:solidFill>
              </a:rPr>
              <a:t>Ficus thonningii</a:t>
            </a:r>
            <a:endParaRPr sz="11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English common name:</a:t>
            </a:r>
            <a:r>
              <a:rPr lang="en-GB" sz="1100">
                <a:solidFill>
                  <a:schemeClr val="dk1"/>
                </a:solidFill>
              </a:rPr>
              <a:t> wild fig, strangler fig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Description:</a:t>
            </a:r>
            <a:r>
              <a:rPr lang="en-GB" sz="1100">
                <a:solidFill>
                  <a:schemeClr val="dk1"/>
                </a:solidFill>
              </a:rPr>
              <a:t> A spreading evergreen tree usually 15 m high with a short trunk that branches a few meters from the ground. Branches often have hanging roots. Has milky latex in all parts. Round fruits occurring in pairs are called ng’umo.</a:t>
            </a:r>
            <a:r>
              <a:rPr lang="en-GB" sz="1100" baseline="30000">
                <a:solidFill>
                  <a:schemeClr val="dk1"/>
                </a:solidFill>
              </a:rPr>
              <a:t>1</a:t>
            </a:r>
            <a:endParaRPr sz="1100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It is an epiphyte, a plant which lives on another, and will envelope and strangle its host. </a:t>
            </a:r>
            <a:r>
              <a:rPr lang="en-GB" sz="1100" baseline="30000">
                <a:solidFill>
                  <a:schemeClr val="dk1"/>
                </a:solidFill>
              </a:rPr>
              <a:t>1</a:t>
            </a:r>
            <a:endParaRPr sz="1100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</a:rPr>
              <a:t>Ritual Healing:</a:t>
            </a: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Bark fiber can be used for string and cord making. </a:t>
            </a:r>
            <a:r>
              <a:rPr lang="en-GB" sz="1100" baseline="30000">
                <a:solidFill>
                  <a:schemeClr val="dk1"/>
                </a:solidFill>
              </a:rPr>
              <a:t>1</a:t>
            </a:r>
            <a:endParaRPr sz="1100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However, this tree is ceremonial and considered sacred by the Kikuyu people.</a:t>
            </a:r>
            <a:r>
              <a:rPr lang="en-GB" sz="1100" baseline="30000">
                <a:solidFill>
                  <a:schemeClr val="dk1"/>
                </a:solidFill>
              </a:rPr>
              <a:t>1,2</a:t>
            </a:r>
            <a:r>
              <a:rPr lang="en-GB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Important initiation ceremonies, other religious ceremonies, and prayers were held under Mũgumo trees.</a:t>
            </a:r>
            <a:r>
              <a:rPr lang="en-GB" sz="1100" baseline="30000">
                <a:solidFill>
                  <a:schemeClr val="dk1"/>
                </a:solidFill>
              </a:rPr>
              <a:t>1, 2</a:t>
            </a:r>
            <a:r>
              <a:rPr lang="en-GB" sz="1100">
                <a:solidFill>
                  <a:schemeClr val="dk1"/>
                </a:solidFill>
              </a:rPr>
              <a:t> Traditionally, Kikuyu people may not damage the tree or use it for firewood or other purposes.</a:t>
            </a:r>
            <a:r>
              <a:rPr lang="en-GB" sz="1100" baseline="30000">
                <a:solidFill>
                  <a:schemeClr val="dk1"/>
                </a:solidFill>
              </a:rPr>
              <a:t>2</a:t>
            </a:r>
            <a:endParaRPr lang="en-GB" sz="1100" baseline="30000">
              <a:solidFill>
                <a:schemeClr val="dk1"/>
              </a:solidFill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827450" y="206950"/>
            <a:ext cx="2081000" cy="27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4731650" y="3063325"/>
            <a:ext cx="19527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Julius Ngila sharing knowledge about a </a:t>
            </a:r>
            <a:r>
              <a:rPr lang="en-GB" sz="1000">
                <a:solidFill>
                  <a:schemeClr val="dk1"/>
                </a:solidFill>
              </a:rPr>
              <a:t>Mũgumo tree. </a:t>
            </a:r>
            <a:endParaRPr sz="100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002575" y="206950"/>
            <a:ext cx="2081000" cy="2774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6955575" y="3063325"/>
            <a:ext cx="2175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 </a:t>
            </a:r>
            <a:r>
              <a:rPr lang="en-GB" sz="1000">
                <a:solidFill>
                  <a:schemeClr val="dk1"/>
                </a:solidFill>
              </a:rPr>
              <a:t>Mũgumo tree strangling another tree in Kakamega Forest.</a:t>
            </a:r>
            <a:endParaRPr sz="1000"/>
          </a:p>
        </p:txBody>
      </p:sp>
      <p:sp>
        <p:nvSpPr>
          <p:cNvPr id="110" name="Google Shape;110;p19"/>
          <p:cNvSpPr txBox="1"/>
          <p:nvPr/>
        </p:nvSpPr>
        <p:spPr>
          <a:xfrm>
            <a:off x="5712975" y="3490050"/>
            <a:ext cx="2175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Photos by Alex Dragon - may reuse with attribution.</a:t>
            </a:r>
            <a:endParaRPr sz="1000"/>
          </a:p>
        </p:txBody>
      </p:sp>
      <p:sp>
        <p:nvSpPr>
          <p:cNvPr id="111" name="Google Shape;111;p19"/>
          <p:cNvSpPr txBox="1"/>
          <p:nvPr/>
        </p:nvSpPr>
        <p:spPr>
          <a:xfrm>
            <a:off x="224850" y="4465975"/>
            <a:ext cx="78639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900" baseline="30000">
                <a:solidFill>
                  <a:srgbClr val="202124"/>
                </a:solidFill>
              </a:rPr>
              <a:t>1</a:t>
            </a:r>
            <a:r>
              <a:rPr lang="en-GB" sz="900">
                <a:solidFill>
                  <a:schemeClr val="dk1"/>
                </a:solidFill>
              </a:rPr>
              <a:t>Gachathi, M. (2007). </a:t>
            </a:r>
            <a:r>
              <a:rPr lang="en-GB" sz="900" i="1">
                <a:solidFill>
                  <a:schemeClr val="dk1"/>
                </a:solidFill>
              </a:rPr>
              <a:t>Kikuyu Botanical Dictionary, Revised Second Edition: A Guide to Plant Names, Uses and Cultural Values. </a:t>
            </a:r>
            <a:r>
              <a:rPr lang="en-GB" sz="900">
                <a:solidFill>
                  <a:schemeClr val="dk1"/>
                </a:solidFill>
              </a:rPr>
              <a:t>Tropical Botany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900" baseline="30000">
                <a:solidFill>
                  <a:srgbClr val="202124"/>
                </a:solidFill>
              </a:rPr>
              <a:t>2</a:t>
            </a:r>
            <a:r>
              <a:rPr lang="en-GB" sz="900">
                <a:solidFill>
                  <a:srgbClr val="202124"/>
                </a:solidFill>
              </a:rPr>
              <a:t>(J. M. P. Ngila, personal communication, July 14, 2023)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AE6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137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 questions</a:t>
            </a:r>
            <a:endParaRPr lang="en-GB"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131700" y="710675"/>
            <a:ext cx="8700600" cy="40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GB" sz="1600">
                <a:solidFill>
                  <a:schemeClr val="dk1"/>
                </a:solidFill>
              </a:rPr>
              <a:t>Where do you get most of the medicine that you use? 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-GB" sz="1600">
                <a:solidFill>
                  <a:schemeClr val="dk1"/>
                </a:solidFill>
              </a:rPr>
              <a:t>Where do you think its ingredients come from/how is it made?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-GB" sz="1600">
                <a:solidFill>
                  <a:schemeClr val="dk1"/>
                </a:solidFill>
              </a:rPr>
              <a:t>How is this similar or different to the medicinal uses mentioned about these plants?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GB" sz="1600">
                <a:solidFill>
                  <a:schemeClr val="dk1"/>
                </a:solidFill>
              </a:rPr>
              <a:t>Does your family or community use any plants in similar ways to the ones presented here?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-GB" sz="1600">
                <a:solidFill>
                  <a:schemeClr val="dk1"/>
                </a:solidFill>
              </a:rPr>
              <a:t>If yes, discuss and share some of those plants and uses.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-GB" sz="1600">
                <a:solidFill>
                  <a:schemeClr val="dk1"/>
                </a:solidFill>
              </a:rPr>
              <a:t>If no, why do you think we do not have similar knowledge about our local plant species?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GB" sz="1600">
                <a:solidFill>
                  <a:schemeClr val="dk1"/>
                </a:solidFill>
              </a:rPr>
              <a:t>Where would you go to find out more about traditional and medicinal uses of plants in your region? What sources and people would you consult?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GB" sz="1600">
                <a:solidFill>
                  <a:schemeClr val="dk1"/>
                </a:solidFill>
              </a:rPr>
              <a:t>Biology &amp; chemistry connections: Why do you think plants produce substances that can have healing effects on humans?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GB" sz="1600">
                <a:solidFill>
                  <a:schemeClr val="dk1"/>
                </a:solidFill>
              </a:rPr>
              <a:t>Do you see importance in preserving and passing on knowledge about the traditional uses of plants? Explain why you think this way.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9468</Words>
  <Application>WPS 演示</Application>
  <PresentationFormat>On-screen Show (16:9)</PresentationFormat>
  <Paragraphs>131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Arial</vt:lpstr>
      <vt:lpstr>Times</vt:lpstr>
      <vt:lpstr>Roboto</vt:lpstr>
      <vt:lpstr>Microsoft YaHei</vt:lpstr>
      <vt:lpstr>Simple Light</vt:lpstr>
      <vt:lpstr>Case Study #2 - Ethnobotany in Kenya</vt:lpstr>
      <vt:lpstr>Plants &amp; Uses</vt:lpstr>
      <vt:lpstr>Plants and Uses - Muiri</vt:lpstr>
      <vt:lpstr>Plants and Uses - Pencil Cactus</vt:lpstr>
      <vt:lpstr>Plants and Uses - Neem Tree</vt:lpstr>
      <vt:lpstr>Plants and Uses - Mũkũyũ</vt:lpstr>
      <vt:lpstr>Plants and Uses - Mũgumo</vt:lpstr>
      <vt:lpstr>Discussion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#2 - Ethnobotany in Kenya</dc:title>
  <dc:creator/>
  <cp:lastModifiedBy>CLY</cp:lastModifiedBy>
  <cp:revision>2</cp:revision>
  <dcterms:created xsi:type="dcterms:W3CDTF">2024-08-30T15:42:53Z</dcterms:created>
  <dcterms:modified xsi:type="dcterms:W3CDTF">2024-08-30T15:42:55Z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F32AA64B3C224441BEDB6E323CACB619_12</vt:lpwstr>
  </property>
  <property fmtid="{D5CDD505-2E9C-101B-9397-08002B2CF9AE}" pid="3" name="KSOProductBuildVer">
    <vt:lpwstr>2052-12.1.0.17857</vt:lpwstr>
  </property>
</Properties>
</file>